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9" autoAdjust="0"/>
    <p:restoredTop sz="94660"/>
  </p:normalViewPr>
  <p:slideViewPr>
    <p:cSldViewPr snapToGrid="0">
      <p:cViewPr>
        <p:scale>
          <a:sx n="136" d="100"/>
          <a:sy n="136" d="100"/>
        </p:scale>
        <p:origin x="330" y="-529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D0A91-621F-4E26-80CF-E9565EE936D1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F551-5AF8-41D2-8145-812F96447C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6367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D0A91-621F-4E26-80CF-E9565EE936D1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F551-5AF8-41D2-8145-812F96447C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2982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D0A91-621F-4E26-80CF-E9565EE936D1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F551-5AF8-41D2-8145-812F96447C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9004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D0A91-621F-4E26-80CF-E9565EE936D1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F551-5AF8-41D2-8145-812F96447C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8360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D0A91-621F-4E26-80CF-E9565EE936D1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F551-5AF8-41D2-8145-812F96447C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5950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D0A91-621F-4E26-80CF-E9565EE936D1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F551-5AF8-41D2-8145-812F96447C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744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D0A91-621F-4E26-80CF-E9565EE936D1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F551-5AF8-41D2-8145-812F96447C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6046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D0A91-621F-4E26-80CF-E9565EE936D1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F551-5AF8-41D2-8145-812F96447C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6602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D0A91-621F-4E26-80CF-E9565EE936D1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F551-5AF8-41D2-8145-812F96447C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198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D0A91-621F-4E26-80CF-E9565EE936D1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F551-5AF8-41D2-8145-812F96447C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9839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D0A91-621F-4E26-80CF-E9565EE936D1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F551-5AF8-41D2-8145-812F96447C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7211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D0A91-621F-4E26-80CF-E9565EE936D1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DF551-5AF8-41D2-8145-812F96447C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7895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666743" y="1408046"/>
            <a:ext cx="539081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dirty="0">
                <a:solidFill>
                  <a:srgbClr val="00B050"/>
                </a:solidFill>
                <a:effectLst/>
                <a:latin typeface="HG教科書体" panose="02020609000000000000" pitchFamily="17" charset="-128"/>
                <a:ea typeface="HG教科書体" panose="02020609000000000000" pitchFamily="17" charset="-128"/>
              </a:rPr>
              <a:t>～毎日の生活のひとこまを、短歌や俳句で表現してみませんか</a:t>
            </a:r>
            <a:r>
              <a:rPr lang="ja-JP" altLang="en-US" sz="1400" dirty="0">
                <a:solidFill>
                  <a:srgbClr val="00B050"/>
                </a:solidFill>
                <a:latin typeface="HG教科書体" panose="02020609000000000000" pitchFamily="17" charset="-128"/>
                <a:ea typeface="HG教科書体" panose="02020609000000000000" pitchFamily="17" charset="-128"/>
              </a:rPr>
              <a:t>～</a:t>
            </a:r>
            <a:endParaRPr lang="ja-JP" altLang="en-US" sz="1400" dirty="0">
              <a:solidFill>
                <a:srgbClr val="00B050"/>
              </a:solidFill>
              <a:effectLst/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933619" y="300471"/>
            <a:ext cx="47489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２０２５</a:t>
            </a:r>
            <a:r>
              <a:rPr kumimoji="1" lang="ja-JP" altLang="en-US" sz="2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年度</a:t>
            </a:r>
            <a:endParaRPr kumimoji="1" lang="en-US" altLang="ja-JP" sz="2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pPr algn="ctr"/>
            <a:r>
              <a:rPr kumimoji="1" lang="ja-JP" altLang="en-US" sz="36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　</a:t>
            </a:r>
            <a:r>
              <a:rPr kumimoji="1" lang="ja-JP" altLang="en-US" sz="36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ぶんきょう歌壇・俳壇</a:t>
            </a: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645796" y="4794549"/>
            <a:ext cx="5995219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916238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916238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916238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916238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916238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916238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916238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916238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916238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16238" algn="ctr"/>
              </a:tabLst>
            </a:pPr>
            <a:r>
              <a: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※発表は変更となる場合があります。予めご了承ください。</a:t>
            </a:r>
            <a:endParaRPr kumimoji="0" lang="en-US" altLang="ja-J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16238" algn="ctr"/>
              </a:tabLst>
            </a:pP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16238" algn="ctr"/>
              </a:tabLst>
            </a:pPr>
            <a:r>
              <a:rPr kumimoji="0" lang="en-US" altLang="ja-JP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&lt;</a:t>
            </a:r>
            <a:r>
              <a:rPr kumimoji="0" lang="ja-JP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選者</a:t>
            </a:r>
            <a:r>
              <a:rPr kumimoji="0" lang="en-US" altLang="ja-JP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&gt;</a:t>
            </a:r>
            <a:r>
              <a:rPr kumimoji="0" lang="ja-JP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</a:t>
            </a:r>
            <a:endParaRPr kumimoji="0" lang="ja-JP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16238" algn="ctr"/>
              </a:tabLst>
            </a:pPr>
            <a:r>
              <a:rPr kumimoji="0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歌　　　壇：  大下　一真（第１回・</a:t>
            </a:r>
            <a:r>
              <a:rPr kumimoji="0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３</a:t>
            </a:r>
            <a:r>
              <a:rPr kumimoji="0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回）、</a:t>
            </a:r>
            <a:r>
              <a:rPr kumimoji="0" lang="ja-JP" altLang="en-US" sz="1400" b="0" i="0" u="none" strike="noStrike" cap="none" normalizeH="0" baseline="0" dirty="0">
                <a:ln>
                  <a:noFill/>
                </a:ln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寺尾　登志子（第２回・４回</a:t>
            </a:r>
            <a:r>
              <a:rPr kumimoji="0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）</a:t>
            </a:r>
            <a:endParaRPr kumimoji="0" lang="ja-JP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16238" algn="ctr"/>
              </a:tabLst>
            </a:pPr>
            <a:r>
              <a:rPr kumimoji="0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俳　　　壇：  松澤　雅世（第１回・３回）、佐怒賀　正美（第２回・４回）</a:t>
            </a:r>
            <a:endParaRPr kumimoji="0" lang="ja-JP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16238" algn="ctr"/>
              </a:tabLst>
            </a:pPr>
            <a:r>
              <a:rPr kumimoji="0" lang="en-US" altLang="ja-JP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&lt;</a:t>
            </a:r>
            <a:r>
              <a:rPr kumimoji="0" lang="ja-JP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応募要項</a:t>
            </a:r>
            <a:r>
              <a:rPr kumimoji="0" lang="en-US" altLang="ja-JP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&gt;</a:t>
            </a:r>
            <a:endParaRPr kumimoji="0" lang="en-US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16238" algn="ctr"/>
              </a:tabLst>
            </a:pPr>
            <a:r>
              <a:rPr kumimoji="0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対　　　象：  文京区内在住・在勤・在学の方</a:t>
            </a:r>
            <a:endParaRPr kumimoji="0" lang="ja-JP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16238" algn="ctr"/>
              </a:tabLst>
            </a:pPr>
            <a:r>
              <a:rPr kumimoji="0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応募方法：  </a:t>
            </a:r>
            <a:endParaRPr kumimoji="0" lang="en-US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16238" algn="ctr"/>
              </a:tabLst>
            </a:pPr>
            <a:r>
              <a:rPr kumimoji="0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はがきまたは</a:t>
            </a:r>
            <a:r>
              <a:rPr kumimoji="0" lang="en-US" altLang="ja-JP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WEB</a:t>
            </a:r>
            <a:r>
              <a:rPr kumimoji="0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に、</a:t>
            </a:r>
            <a:endParaRPr kumimoji="0" lang="ja-JP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16238" algn="ctr"/>
              </a:tabLst>
            </a:pPr>
            <a:r>
              <a:rPr kumimoji="0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　　　　   　 ・作品（</a:t>
            </a:r>
            <a:r>
              <a:rPr kumimoji="0" lang="en-US" altLang="ja-JP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1</a:t>
            </a:r>
            <a:r>
              <a:rPr kumimoji="0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枚に</a:t>
            </a:r>
            <a:r>
              <a:rPr kumimoji="0" lang="en-US" altLang="ja-JP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2</a:t>
            </a:r>
            <a:r>
              <a:rPr kumimoji="0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首・句以内、題材は自由、未発表作品に限る）</a:t>
            </a:r>
            <a:endParaRPr kumimoji="0" lang="ja-JP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16238" algn="ctr"/>
              </a:tabLst>
            </a:pPr>
            <a:r>
              <a:rPr kumimoji="0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　　　　   　 ・種別（歌壇・俳壇を明記）　</a:t>
            </a:r>
            <a:endParaRPr kumimoji="0" lang="ja-JP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16238" algn="ctr"/>
              </a:tabLst>
            </a:pPr>
            <a:r>
              <a:rPr kumimoji="0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　　　　　　　・住所（在勤者は</a:t>
            </a:r>
            <a:r>
              <a:rPr kumimoji="0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勤務先</a:t>
            </a:r>
            <a:r>
              <a:rPr kumimoji="0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名、所在地、在学者は学校名も）　</a:t>
            </a:r>
            <a:endParaRPr kumimoji="0" lang="ja-JP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16238" algn="ctr"/>
              </a:tabLst>
            </a:pPr>
            <a:r>
              <a:rPr kumimoji="0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　　　　　　　・氏名（ふりがな）</a:t>
            </a:r>
            <a:endParaRPr kumimoji="0" lang="en-US" altLang="ja-JP" sz="600" dirty="0"/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16238" algn="ctr"/>
              </a:tabLst>
            </a:pPr>
            <a:r>
              <a:rPr kumimoji="0" lang="ja-JP" altLang="en-US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　　　　　　　　　　　　　　　　　</a:t>
            </a:r>
            <a:r>
              <a:rPr kumimoji="0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・年齢</a:t>
            </a:r>
            <a:endParaRPr kumimoji="0" lang="en-US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16238" algn="ctr"/>
              </a:tabLst>
            </a:pPr>
            <a:r>
              <a:rPr kumimoji="0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　　　　　　 </a:t>
            </a:r>
            <a:r>
              <a:rPr kumimoji="0" lang="ja-JP" altLang="en-US" sz="1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 </a:t>
            </a:r>
            <a:r>
              <a:rPr kumimoji="0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・電話番号を明記し、下記へ       　　　　　　</a:t>
            </a:r>
            <a:endParaRPr kumimoji="0" lang="ja-JP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398782" y="7969060"/>
            <a:ext cx="624223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◇</a:t>
            </a:r>
            <a:r>
              <a:rPr kumimoji="0" lang="ja-JP" altLang="ja-JP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作品は楷書で、漢字には必ず｢ふりがな｣をつけてください。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◇</a:t>
            </a:r>
            <a:r>
              <a:rPr kumimoji="0" lang="ja-JP" altLang="ja-JP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入選作品は、翌年度作成予定の『ぶんきょう歌壇・俳壇作品集』へ掲載します。</a:t>
            </a:r>
            <a:endParaRPr kumimoji="0" lang="en-US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398782" y="8604434"/>
            <a:ext cx="3409098" cy="1169551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43815" algn="just">
              <a:spcAft>
                <a:spcPts val="0"/>
              </a:spcAft>
            </a:pPr>
            <a:r>
              <a:rPr lang="ja-JP" altLang="ja-JP" sz="1400" kern="100" dirty="0">
                <a:latin typeface="Century" panose="02040604050505020304" pitchFamily="18" charset="0"/>
                <a:cs typeface="Times New Roman" panose="02020603050405020304" pitchFamily="18" charset="0"/>
              </a:rPr>
              <a:t>【応募・お問</a:t>
            </a:r>
            <a:r>
              <a:rPr lang="ja-JP" altLang="en-US" sz="1400" kern="100" dirty="0">
                <a:latin typeface="Century" panose="02040604050505020304" pitchFamily="18" charset="0"/>
                <a:cs typeface="Times New Roman" panose="02020603050405020304" pitchFamily="18" charset="0"/>
              </a:rPr>
              <a:t>い</a:t>
            </a:r>
            <a:r>
              <a:rPr lang="ja-JP" altLang="ja-JP" sz="1400" kern="100" dirty="0">
                <a:latin typeface="Century" panose="02040604050505020304" pitchFamily="18" charset="0"/>
                <a:cs typeface="Times New Roman" panose="02020603050405020304" pitchFamily="18" charset="0"/>
              </a:rPr>
              <a:t>合</a:t>
            </a:r>
            <a:r>
              <a:rPr lang="ja-JP" altLang="en-US" sz="1400" kern="100" dirty="0">
                <a:latin typeface="Century" panose="02040604050505020304" pitchFamily="18" charset="0"/>
                <a:cs typeface="Times New Roman" panose="02020603050405020304" pitchFamily="18" charset="0"/>
              </a:rPr>
              <a:t>わ</a:t>
            </a:r>
            <a:r>
              <a:rPr lang="ja-JP" altLang="ja-JP" sz="1400" kern="100" dirty="0">
                <a:latin typeface="Century" panose="02040604050505020304" pitchFamily="18" charset="0"/>
                <a:cs typeface="Times New Roman" panose="02020603050405020304" pitchFamily="18" charset="0"/>
              </a:rPr>
              <a:t>せ先】</a:t>
            </a:r>
            <a:endParaRPr lang="ja-JP" altLang="ja-JP" sz="1400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R="43815">
              <a:spcAft>
                <a:spcPts val="0"/>
              </a:spcAft>
            </a:pPr>
            <a:r>
              <a:rPr lang="en-US" altLang="ja-JP" sz="1400" kern="100" dirty="0">
                <a:latin typeface="Century" panose="02040604050505020304" pitchFamily="18" charset="0"/>
                <a:cs typeface="Times New Roman" panose="02020603050405020304" pitchFamily="18" charset="0"/>
              </a:rPr>
              <a:t>  </a:t>
            </a:r>
            <a:r>
              <a:rPr lang="ja-JP" altLang="ja-JP" sz="1400" kern="100" dirty="0">
                <a:latin typeface="Century" panose="02040604050505020304" pitchFamily="18" charset="0"/>
                <a:cs typeface="Times New Roman" panose="02020603050405020304" pitchFamily="18" charset="0"/>
              </a:rPr>
              <a:t>〒１１２－</a:t>
            </a:r>
            <a:r>
              <a:rPr lang="ja-JP" altLang="en-US" sz="1400" kern="100" dirty="0">
                <a:latin typeface="Century" panose="02040604050505020304" pitchFamily="18" charset="0"/>
                <a:cs typeface="Times New Roman" panose="02020603050405020304" pitchFamily="18" charset="0"/>
              </a:rPr>
              <a:t>０００３</a:t>
            </a:r>
            <a:endParaRPr lang="en-US" altLang="ja-JP" sz="1400" kern="100" dirty="0">
              <a:latin typeface="Century" panose="02040604050505020304" pitchFamily="18" charset="0"/>
              <a:cs typeface="Times New Roman" panose="02020603050405020304" pitchFamily="18" charset="0"/>
            </a:endParaRPr>
          </a:p>
          <a:p>
            <a:pPr marR="43815">
              <a:spcAft>
                <a:spcPts val="0"/>
              </a:spcAft>
            </a:pPr>
            <a:r>
              <a:rPr lang="en-US" altLang="ja-JP" sz="1400" kern="100" dirty="0">
                <a:latin typeface="Century" panose="02040604050505020304" pitchFamily="18" charset="0"/>
                <a:cs typeface="Times New Roman" panose="02020603050405020304" pitchFamily="18" charset="0"/>
              </a:rPr>
              <a:t>  </a:t>
            </a:r>
            <a:r>
              <a:rPr lang="ja-JP" altLang="ja-JP" sz="1400" kern="100" dirty="0">
                <a:latin typeface="Century" panose="02040604050505020304" pitchFamily="18" charset="0"/>
                <a:cs typeface="Times New Roman" panose="02020603050405020304" pitchFamily="18" charset="0"/>
              </a:rPr>
              <a:t>文京区春日１－１６－２１</a:t>
            </a:r>
            <a:endParaRPr lang="ja-JP" altLang="ja-JP" sz="1400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R="43815" algn="just">
              <a:spcAft>
                <a:spcPts val="0"/>
              </a:spcAft>
            </a:pPr>
            <a:r>
              <a:rPr lang="ja-JP" altLang="en-US" sz="1400" kern="100" dirty="0">
                <a:latin typeface="Century" panose="02040604050505020304" pitchFamily="18" charset="0"/>
                <a:cs typeface="Times New Roman" panose="02020603050405020304" pitchFamily="18" charset="0"/>
              </a:rPr>
              <a:t>  （公財）文京</a:t>
            </a:r>
            <a:r>
              <a:rPr lang="ja-JP" altLang="ja-JP" sz="1400" kern="100" dirty="0">
                <a:latin typeface="Century" panose="02040604050505020304" pitchFamily="18" charset="0"/>
                <a:cs typeface="Times New Roman" panose="02020603050405020304" pitchFamily="18" charset="0"/>
              </a:rPr>
              <a:t>アカデミー</a:t>
            </a:r>
            <a:r>
              <a:rPr lang="ja-JP" altLang="en-US" sz="1400" kern="100" dirty="0">
                <a:latin typeface="Century" panose="02040604050505020304" pitchFamily="18" charset="0"/>
                <a:cs typeface="Times New Roman" panose="02020603050405020304" pitchFamily="18" charset="0"/>
              </a:rPr>
              <a:t>学習</a:t>
            </a:r>
            <a:r>
              <a:rPr lang="ja-JP" altLang="ja-JP" sz="1400" kern="100" dirty="0">
                <a:latin typeface="Century" panose="02040604050505020304" pitchFamily="18" charset="0"/>
                <a:cs typeface="Times New Roman" panose="02020603050405020304" pitchFamily="18" charset="0"/>
              </a:rPr>
              <a:t>推進係</a:t>
            </a:r>
            <a:endParaRPr lang="ja-JP" altLang="ja-JP" sz="1400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R="43815" algn="just">
              <a:spcAft>
                <a:spcPts val="0"/>
              </a:spcAft>
            </a:pPr>
            <a:r>
              <a:rPr lang="en-US" altLang="ja-JP" sz="1400" kern="100" dirty="0">
                <a:latin typeface="ＭＳ Ｐゴシック" panose="020B0600070205080204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  TEL</a:t>
            </a:r>
            <a:r>
              <a:rPr lang="ja-JP" altLang="ja-JP" sz="1400" kern="100" dirty="0">
                <a:latin typeface="Century" panose="02040604050505020304" pitchFamily="18" charset="0"/>
                <a:cs typeface="Times New Roman" panose="02020603050405020304" pitchFamily="18" charset="0"/>
              </a:rPr>
              <a:t>：</a:t>
            </a:r>
            <a:r>
              <a:rPr lang="en-US" altLang="ja-JP" sz="1400" kern="100" dirty="0">
                <a:latin typeface="+mj-ea"/>
                <a:ea typeface="+mj-ea"/>
                <a:cs typeface="Times New Roman" panose="02020603050405020304" pitchFamily="18" charset="0"/>
              </a:rPr>
              <a:t>03-5803-1119</a:t>
            </a:r>
            <a:r>
              <a:rPr lang="ja-JP" altLang="en-US" sz="1400" kern="100" dirty="0">
                <a:latin typeface="Century" panose="02040604050505020304" pitchFamily="18" charset="0"/>
                <a:cs typeface="Times New Roman" panose="02020603050405020304" pitchFamily="18" charset="0"/>
              </a:rPr>
              <a:t>　</a:t>
            </a:r>
            <a:r>
              <a:rPr lang="en-US" altLang="ja-JP" sz="1400" kern="100" dirty="0">
                <a:latin typeface="+mj-ea"/>
                <a:ea typeface="+mj-ea"/>
                <a:cs typeface="Times New Roman" panose="02020603050405020304" pitchFamily="18" charset="0"/>
              </a:rPr>
              <a:t>FAX</a:t>
            </a:r>
            <a:r>
              <a:rPr lang="ja-JP" altLang="ja-JP" sz="1400" kern="100" dirty="0">
                <a:latin typeface="Century" panose="02040604050505020304" pitchFamily="18" charset="0"/>
                <a:cs typeface="Times New Roman" panose="02020603050405020304" pitchFamily="18" charset="0"/>
              </a:rPr>
              <a:t>：</a:t>
            </a:r>
            <a:r>
              <a:rPr lang="en-US" altLang="ja-JP" sz="1400" kern="100" dirty="0">
                <a:latin typeface="+mj-ea"/>
                <a:ea typeface="+mj-ea"/>
                <a:cs typeface="Times New Roman" panose="02020603050405020304" pitchFamily="18" charset="0"/>
              </a:rPr>
              <a:t>03-5803-1341</a:t>
            </a:r>
            <a:endParaRPr lang="ja-JP" altLang="ja-JP" sz="1400" kern="100" dirty="0">
              <a:latin typeface="+mj-ea"/>
              <a:ea typeface="+mj-ea"/>
              <a:cs typeface="Times New Roman" panose="02020603050405020304" pitchFamily="18" charset="0"/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4097" y="212977"/>
            <a:ext cx="1166918" cy="1166918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508" y="392928"/>
            <a:ext cx="882221" cy="882221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8708" y="8604434"/>
            <a:ext cx="808848" cy="808848"/>
          </a:xfrm>
          <a:prstGeom prst="rect">
            <a:avLst/>
          </a:prstGeom>
        </p:spPr>
      </p:pic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2562332"/>
              </p:ext>
            </p:extLst>
          </p:nvPr>
        </p:nvGraphicFramePr>
        <p:xfrm>
          <a:off x="481036" y="2258490"/>
          <a:ext cx="5985515" cy="257139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9740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656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8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085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回数</a:t>
                      </a:r>
                      <a:endParaRPr lang="ja-JP" sz="12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応募期間</a:t>
                      </a:r>
                      <a:endParaRPr lang="en-US" altLang="ja-JP" sz="1200" kern="100" dirty="0">
                        <a:effectLst/>
                        <a:latin typeface="Century" panose="020406040505050203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 　</a:t>
                      </a:r>
                      <a:r>
                        <a:rPr lang="ja-JP" sz="12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発表</a:t>
                      </a:r>
                      <a:r>
                        <a:rPr lang="en-US" altLang="ja-JP" sz="11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         </a:t>
                      </a:r>
                      <a:endParaRPr lang="ja-JP" sz="11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ja-JP" sz="1400" kern="10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第１回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indent="35560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４月</a:t>
                      </a:r>
                      <a:r>
                        <a:rPr lang="ja-JP" altLang="en-US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５</a:t>
                      </a:r>
                      <a:r>
                        <a:rPr lang="ja-JP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日（</a:t>
                      </a:r>
                      <a:r>
                        <a:rPr lang="ja-JP" altLang="en-US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土</a:t>
                      </a:r>
                      <a:r>
                        <a:rPr lang="ja-JP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）　～</a:t>
                      </a:r>
                      <a:r>
                        <a:rPr lang="ja-JP" altLang="en-US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　　</a:t>
                      </a:r>
                      <a:r>
                        <a:rPr lang="ja-JP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５月</a:t>
                      </a:r>
                      <a:r>
                        <a:rPr lang="ja-JP" altLang="en-US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９</a:t>
                      </a:r>
                      <a:r>
                        <a:rPr lang="ja-JP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日（金）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　　７月号</a:t>
                      </a:r>
                      <a:endParaRPr lang="en-US" altLang="ja-JP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　　</a:t>
                      </a:r>
                      <a:r>
                        <a:rPr lang="ja-JP" sz="14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６月２５日号</a:t>
                      </a:r>
                      <a:endParaRPr lang="en-US" altLang="ja-JP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253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ja-JP" sz="1400" kern="10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第２回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indent="35560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６月２５日（</a:t>
                      </a:r>
                      <a:r>
                        <a:rPr lang="ja-JP" altLang="en-US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水</a:t>
                      </a:r>
                      <a:r>
                        <a:rPr lang="ja-JP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）　～</a:t>
                      </a:r>
                      <a:r>
                        <a:rPr lang="ja-JP" altLang="en-US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７月</a:t>
                      </a:r>
                      <a:r>
                        <a:rPr lang="ja-JP" altLang="en-US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１８</a:t>
                      </a:r>
                      <a:r>
                        <a:rPr lang="ja-JP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日（金）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　</a:t>
                      </a:r>
                      <a:r>
                        <a:rPr lang="ja-JP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９月</a:t>
                      </a:r>
                      <a:r>
                        <a:rPr lang="ja-JP" altLang="en-US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号</a:t>
                      </a:r>
                      <a:endParaRPr lang="en-US" altLang="ja-JP" sz="1400" kern="100" dirty="0">
                        <a:effectLst/>
                        <a:latin typeface="Century" panose="020406040505050203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　９月１０日号</a:t>
                      </a:r>
                      <a:endParaRPr lang="en-US" altLang="ja-JP" sz="1400" kern="100" dirty="0">
                        <a:effectLst/>
                        <a:latin typeface="Century" panose="020406040505050203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ja-JP" sz="1400" kern="10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第３回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indent="35560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９月</a:t>
                      </a:r>
                      <a:r>
                        <a:rPr lang="ja-JP" altLang="en-US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５</a:t>
                      </a:r>
                      <a:r>
                        <a:rPr lang="ja-JP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日（</a:t>
                      </a:r>
                      <a:r>
                        <a:rPr lang="ja-JP" altLang="en-US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金</a:t>
                      </a:r>
                      <a:r>
                        <a:rPr lang="ja-JP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）　～　</a:t>
                      </a:r>
                      <a:r>
                        <a:rPr lang="ja-JP" altLang="en-US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ja-JP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１０月</a:t>
                      </a:r>
                      <a:r>
                        <a:rPr lang="ja-JP" altLang="en-US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１０</a:t>
                      </a:r>
                      <a:r>
                        <a:rPr lang="ja-JP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日（金）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１２月</a:t>
                      </a:r>
                      <a:r>
                        <a:rPr lang="ja-JP" altLang="en-US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号</a:t>
                      </a:r>
                      <a:endParaRPr lang="en-US" altLang="ja-JP" sz="1400" kern="100" dirty="0">
                        <a:effectLst/>
                        <a:latin typeface="Century" panose="020406040505050203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１２月１０日号</a:t>
                      </a:r>
                      <a:endParaRPr lang="en-US" altLang="ja-JP" sz="1400" kern="100" dirty="0">
                        <a:effectLst/>
                        <a:latin typeface="Century" panose="020406040505050203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1975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第４回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indent="23114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１２月</a:t>
                      </a:r>
                      <a:r>
                        <a:rPr lang="ja-JP" altLang="en-US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５</a:t>
                      </a:r>
                      <a:r>
                        <a:rPr lang="ja-JP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日（</a:t>
                      </a:r>
                      <a:r>
                        <a:rPr lang="ja-JP" altLang="en-US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金</a:t>
                      </a:r>
                      <a:r>
                        <a:rPr lang="ja-JP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）　～</a:t>
                      </a:r>
                      <a:endParaRPr lang="en-US" altLang="ja-JP" sz="1400" kern="100" dirty="0">
                        <a:effectLst/>
                        <a:latin typeface="Century" panose="020406040505050203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  <a:p>
                      <a:pPr indent="23114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　　　　　　　　 　２０２６年</a:t>
                      </a:r>
                      <a:r>
                        <a:rPr lang="ja-JP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１月</a:t>
                      </a:r>
                      <a:r>
                        <a:rPr lang="ja-JP" altLang="en-US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９</a:t>
                      </a:r>
                      <a:r>
                        <a:rPr lang="ja-JP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日（金）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　</a:t>
                      </a:r>
                      <a:r>
                        <a:rPr lang="ja-JP" sz="14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３月号</a:t>
                      </a:r>
                      <a:endParaRPr lang="en-US" altLang="ja-JP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　　３月</a:t>
                      </a:r>
                      <a:r>
                        <a:rPr lang="ja-JP" altLang="en-US" sz="1400" kern="100" baseline="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１０日号</a:t>
                      </a: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5" name="Rectangle 8"/>
          <p:cNvSpPr>
            <a:spLocks noChangeArrowheads="1"/>
          </p:cNvSpPr>
          <p:nvPr/>
        </p:nvSpPr>
        <p:spPr bwMode="auto">
          <a:xfrm>
            <a:off x="5456097" y="2292568"/>
            <a:ext cx="920867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916238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916238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916238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916238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916238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916238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916238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916238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916238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16238" algn="ctr"/>
              </a:tabLst>
            </a:pPr>
            <a:r>
              <a:rPr kumimoji="0" lang="ja-JP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（</a:t>
            </a:r>
            <a:r>
              <a:rPr kumimoji="0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スクエア）</a:t>
            </a:r>
            <a:br>
              <a:rPr kumimoji="0" lang="en-US" altLang="ja-JP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</a:br>
            <a:r>
              <a:rPr kumimoji="0" lang="ja-JP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（</a:t>
            </a:r>
            <a:r>
              <a:rPr kumimoji="0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区報）</a:t>
            </a:r>
            <a:r>
              <a:rPr kumimoji="0" lang="ja-JP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）　</a:t>
            </a:r>
            <a:r>
              <a:rPr kumimoji="0" lang="ja-JP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　　　　</a:t>
            </a:r>
            <a:endParaRPr kumimoji="0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7E210538-4C64-4C7F-B44B-DA260F80332E}"/>
              </a:ext>
            </a:extLst>
          </p:cNvPr>
          <p:cNvSpPr/>
          <p:nvPr/>
        </p:nvSpPr>
        <p:spPr>
          <a:xfrm>
            <a:off x="4818327" y="9451640"/>
            <a:ext cx="155863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00" b="1" dirty="0">
                <a:solidFill>
                  <a:schemeClr val="tx2"/>
                </a:solidFill>
                <a:effectLst/>
                <a:latin typeface="+mj-ea"/>
                <a:ea typeface="+mj-ea"/>
              </a:rPr>
              <a:t>WEB</a:t>
            </a:r>
            <a:r>
              <a:rPr lang="ja-JP" altLang="en-US" sz="1400" b="1">
                <a:solidFill>
                  <a:schemeClr val="tx2"/>
                </a:solidFill>
                <a:latin typeface="+mj-ea"/>
                <a:ea typeface="+mj-ea"/>
              </a:rPr>
              <a:t>申込</a:t>
            </a:r>
            <a:r>
              <a:rPr lang="ja-JP" altLang="en-US" sz="1400" b="1">
                <a:solidFill>
                  <a:schemeClr val="tx2"/>
                </a:solidFill>
                <a:effectLst/>
                <a:latin typeface="+mj-ea"/>
                <a:ea typeface="+mj-ea"/>
              </a:rPr>
              <a:t>は</a:t>
            </a:r>
            <a:r>
              <a:rPr lang="ja-JP" altLang="en-US" sz="1400" b="1" dirty="0">
                <a:solidFill>
                  <a:schemeClr val="tx2"/>
                </a:solidFill>
                <a:effectLst/>
                <a:latin typeface="+mj-ea"/>
                <a:ea typeface="+mj-ea"/>
              </a:rPr>
              <a:t>こちら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826DA575-BEC1-46D8-9F2B-93BDA6DA1BDC}"/>
              </a:ext>
            </a:extLst>
          </p:cNvPr>
          <p:cNvSpPr/>
          <p:nvPr/>
        </p:nvSpPr>
        <p:spPr>
          <a:xfrm>
            <a:off x="1573760" y="1740748"/>
            <a:ext cx="539081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dirty="0">
                <a:solidFill>
                  <a:schemeClr val="accent5">
                    <a:lumMod val="50000"/>
                  </a:schemeClr>
                </a:solidFill>
                <a:latin typeface="+mn-ea"/>
              </a:rPr>
              <a:t>第３回募集よりＷＥＢ投句をはじめました！</a:t>
            </a:r>
            <a:endParaRPr lang="ja-JP" altLang="en-US" sz="1400" dirty="0">
              <a:solidFill>
                <a:schemeClr val="accent5">
                  <a:lumMod val="50000"/>
                </a:schemeClr>
              </a:solidFill>
              <a:effectLst/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971613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540</TotalTime>
  <Words>445</Words>
  <Application>Microsoft Office PowerPoint</Application>
  <PresentationFormat>A4 210 x 297 mm</PresentationFormat>
  <Paragraphs>48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HGP教科書体</vt:lpstr>
      <vt:lpstr>HG教科書体</vt:lpstr>
      <vt:lpstr>ＭＳ Ｐゴシック</vt:lpstr>
      <vt:lpstr>ＭＳ 明朝</vt:lpstr>
      <vt:lpstr>Arial</vt:lpstr>
      <vt:lpstr>Calibri</vt:lpstr>
      <vt:lpstr>Calibri Light</vt:lpstr>
      <vt:lpstr>Century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玉村 治生</dc:creator>
  <cp:lastModifiedBy>小堀 淳美</cp:lastModifiedBy>
  <cp:revision>54</cp:revision>
  <cp:lastPrinted>2025-08-29T03:32:24Z</cp:lastPrinted>
  <dcterms:created xsi:type="dcterms:W3CDTF">2015-07-17T08:15:15Z</dcterms:created>
  <dcterms:modified xsi:type="dcterms:W3CDTF">2025-09-01T05:24:54Z</dcterms:modified>
</cp:coreProperties>
</file>